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3" r:id="rId10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cs" initials="A" lastIdx="1" clrIdx="0">
    <p:extLst>
      <p:ext uri="{19B8F6BF-5375-455C-9EA6-DF929625EA0E}">
        <p15:presenceInfo xmlns:p15="http://schemas.microsoft.com/office/powerpoint/2012/main" userId="Acs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19EC2"/>
    <a:srgbClr val="920061"/>
    <a:srgbClr val="6F4EDA"/>
    <a:srgbClr val="1C0F47"/>
    <a:srgbClr val="FFFFFF"/>
    <a:srgbClr val="1D004C"/>
    <a:srgbClr val="0184AE"/>
    <a:srgbClr val="524F7D"/>
    <a:srgbClr val="5C58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67035" autoAdjust="0"/>
  </p:normalViewPr>
  <p:slideViewPr>
    <p:cSldViewPr snapToGrid="0">
      <p:cViewPr varScale="1">
        <p:scale>
          <a:sx n="48" d="100"/>
          <a:sy n="48" d="100"/>
        </p:scale>
        <p:origin x="102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66AB2C-822B-409E-B472-20F3C4B01A9E}" type="datetimeFigureOut">
              <a:rPr lang="fr-FR" smtClean="0"/>
              <a:t>12/09/2021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44530B-9D15-4D74-98E6-B5B88F1B03C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662940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tendances actuelles, notamment dans univers musical = accroche utilisateur</a:t>
            </a:r>
          </a:p>
          <a:p>
            <a:r>
              <a:rPr lang="fr-FR" dirty="0"/>
              <a:t>CTA = vinyle tendance et vintage à la fois qui rappelle de bons souvenirs. + permet d’attirer sur l’inscription (lien le plus important).</a:t>
            </a:r>
          </a:p>
          <a:p>
            <a:endParaRPr lang="fr-FR" dirty="0"/>
          </a:p>
          <a:p>
            <a:r>
              <a:rPr lang="fr-FR" dirty="0"/>
              <a:t>Dots = rappel des vibrations/ondulation</a:t>
            </a:r>
          </a:p>
          <a:p>
            <a:endParaRPr lang="fr-FR" dirty="0"/>
          </a:p>
          <a:p>
            <a:r>
              <a:rPr lang="fr-FR" dirty="0"/>
              <a:t>On part sur un thème </a:t>
            </a:r>
            <a:r>
              <a:rPr lang="fr-FR" dirty="0" err="1"/>
              <a:t>dark</a:t>
            </a:r>
            <a:r>
              <a:rPr lang="fr-FR" dirty="0"/>
              <a:t> afin de reposer les yeux de l’utilisateur (il pourra choisir un mode light avec petit bouton switch circulaire qui s’inscrit discrètement dans le design).</a:t>
            </a:r>
          </a:p>
          <a:p>
            <a:endParaRPr lang="fr-FR" dirty="0"/>
          </a:p>
          <a:p>
            <a:r>
              <a:rPr lang="fr-FR" dirty="0"/>
              <a:t>Logo = on rappelle les ondulations + design moderne + point = </a:t>
            </a:r>
            <a:r>
              <a:rPr lang="fr-FR" dirty="0" err="1"/>
              <a:t>rec</a:t>
            </a:r>
            <a:r>
              <a:rPr lang="fr-FR" dirty="0"/>
              <a:t>/stop(media), couleur en bloc  afin de mieux ressortir par rapport aux dots. + simplicité pour pouvoir le décliner sur d’autres supports (adaptabilité élevé).</a:t>
            </a:r>
          </a:p>
          <a:p>
            <a:endParaRPr lang="fr-FR" dirty="0"/>
          </a:p>
          <a:p>
            <a:r>
              <a:rPr lang="fr-FR" dirty="0"/>
              <a:t>Bras du vinyle qui bouge quand on clique dessus ou </a:t>
            </a:r>
            <a:r>
              <a:rPr lang="fr-FR" dirty="0" err="1"/>
              <a:t>hover</a:t>
            </a:r>
            <a:r>
              <a:rPr lang="fr-FR" dirty="0"/>
              <a:t> (interactif)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44530B-9D15-4D74-98E6-B5B88F1B03CD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078291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Plus grande sobriété de fond car on ne veut pas perdre l’attention de l’utilisateur.</a:t>
            </a:r>
          </a:p>
          <a:p>
            <a:endParaRPr lang="fr-FR" dirty="0"/>
          </a:p>
          <a:p>
            <a:r>
              <a:rPr lang="fr-FR" dirty="0"/>
              <a:t>Les formes rondes donnent encore une impression de battement + forme circulaire du vinyle.</a:t>
            </a:r>
          </a:p>
          <a:p>
            <a:endParaRPr lang="fr-FR" dirty="0"/>
          </a:p>
          <a:p>
            <a:r>
              <a:rPr lang="fr-FR" dirty="0"/>
              <a:t>Les inputs validation + </a:t>
            </a:r>
            <a:r>
              <a:rPr lang="fr-FR" dirty="0" err="1"/>
              <a:t>error</a:t>
            </a:r>
            <a:r>
              <a:rPr lang="fr-FR" dirty="0"/>
              <a:t> sont en couleurs ludiques afin de guider l’utilisateur durant sa saisie (presque aspect jeu).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44530B-9D15-4D74-98E6-B5B88F1B03CD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38584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Une page </a:t>
            </a:r>
            <a:r>
              <a:rPr lang="fr-FR" dirty="0" err="1"/>
              <a:t>sign</a:t>
            </a:r>
            <a:r>
              <a:rPr lang="fr-FR" dirty="0"/>
              <a:t>-up on ne peut plus classique. Les génies n’ont pas toujours besoin de donner plus d’explications que ça :-D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44530B-9D15-4D74-98E6-B5B88F1B03CD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018622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  <a:p>
            <a:r>
              <a:rPr lang="fr-FR" dirty="0"/>
              <a:t>On retrouve le code couleur de départ mais plus discret : avec un dégradé afin de mettre en valeur les pochettes d’album, ainsi que ce qui a déjà été écouté par l’utilisateur + visibilité de la barre de navigation = léger dégradé afin de le démarquer sans faire trancher le design.</a:t>
            </a:r>
          </a:p>
          <a:p>
            <a:endParaRPr lang="fr-FR" dirty="0"/>
          </a:p>
          <a:p>
            <a:r>
              <a:rPr lang="fr-FR" dirty="0"/>
              <a:t>On retrouve le point.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44530B-9D15-4D74-98E6-B5B88F1B03CD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189867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>
                <a:solidFill>
                  <a:srgbClr val="FF0000"/>
                </a:solidFill>
              </a:rPr>
              <a:t>On reprend le même thème que l’écran précédent (dégradé, pointillé) afin de garder une cohérence visuelle</a:t>
            </a:r>
          </a:p>
          <a:p>
            <a:r>
              <a:rPr lang="fr-FR" dirty="0">
                <a:solidFill>
                  <a:srgbClr val="FF0000"/>
                </a:solidFill>
              </a:rPr>
              <a:t>D’ailleurs les pistes gardent également cette cohérence car sont écrites en violet (et permet de contraster avec le fond blanc).</a:t>
            </a:r>
          </a:p>
          <a:p>
            <a:r>
              <a:rPr lang="fr-FR" dirty="0">
                <a:solidFill>
                  <a:srgbClr val="FF0000"/>
                </a:solidFill>
              </a:rPr>
              <a:t>Les temps sont quant à eux d’un violet moins prononcé pour les différencier des pistes.</a:t>
            </a:r>
          </a:p>
          <a:p>
            <a:r>
              <a:rPr lang="fr-FR" dirty="0">
                <a:solidFill>
                  <a:srgbClr val="FF0000"/>
                </a:solidFill>
              </a:rPr>
              <a:t>La barre de gauche permet de segmenter légèrement l’écran et va suivre le scroll de l’utilisateur</a:t>
            </a:r>
          </a:p>
          <a:p>
            <a:endParaRPr lang="fr-FR" dirty="0">
              <a:solidFill>
                <a:srgbClr val="FF0000"/>
              </a:solidFill>
            </a:endParaRPr>
          </a:p>
          <a:p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44530B-9D15-4D74-98E6-B5B88F1B03CD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808107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On laisse un fond pour faire ressortir l’album mais on enlève le dégradé afin d’avoir un </a:t>
            </a:r>
            <a:r>
              <a:rPr lang="fr-FR" dirty="0" err="1"/>
              <a:t>player</a:t>
            </a:r>
            <a:r>
              <a:rPr lang="fr-FR" dirty="0"/>
              <a:t> épuré</a:t>
            </a:r>
          </a:p>
          <a:p>
            <a:r>
              <a:rPr lang="fr-FR" dirty="0"/>
              <a:t>Nous avons une seule bordure sur le bouton principal qui va servir de mise en relief</a:t>
            </a:r>
          </a:p>
          <a:p>
            <a:r>
              <a:rPr lang="fr-FR" dirty="0"/>
              <a:t>La barre de temps de lecture reprend un bleu présent dans la charte,</a:t>
            </a:r>
          </a:p>
          <a:p>
            <a:r>
              <a:rPr lang="fr-FR" dirty="0"/>
              <a:t>Ce bleu est visible dans la barre de navigation, sur les boutons du </a:t>
            </a:r>
            <a:r>
              <a:rPr lang="fr-FR" dirty="0" err="1"/>
              <a:t>player</a:t>
            </a:r>
            <a:r>
              <a:rPr lang="fr-FR" dirty="0"/>
              <a:t>, et sur tous nos CTA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44530B-9D15-4D74-98E6-B5B88F1B03CD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849862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La sélection du light mode est conservée sur l’ensemble des écrans et se fait dés la page </a:t>
            </a:r>
            <a:r>
              <a:rPr lang="fr-FR" dirty="0" err="1"/>
              <a:t>splash</a:t>
            </a:r>
            <a:r>
              <a:rPr lang="fr-FR" dirty="0"/>
              <a:t> screen (données conservées via un local Storage)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44530B-9D15-4D74-98E6-B5B88F1B03CD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923838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(voix grave du film « Maman j’ai raté l’avion* ») : …Et un joyeux Noël !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* Titre très mal traduit en français au demeurant…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44530B-9D15-4D74-98E6-B5B88F1B03CD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282282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636D3A9-6E46-4F84-96E8-648ABB5D9E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93EA0D6D-DFD5-4D5D-A5AF-EB517060CC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7727395-0D9A-4F57-A9CF-578DC0F0DB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F2275-FB47-4AA7-8115-81BFB3E251AC}" type="datetimeFigureOut">
              <a:rPr lang="fr-FR" smtClean="0"/>
              <a:t>12/09/2021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871334E-A1E3-491B-B566-00088BDA60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E6448EA-3D57-471F-9A22-BA0C5F4CF0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D97B-1301-4A00-8DD0-704A3B8E5EA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109272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AEE0448-6F88-45FA-BFDC-F4D95532A1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978981E1-E20A-40D9-A266-78412EE802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5EDD298-6C6C-492F-9850-C85E1451EF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F2275-FB47-4AA7-8115-81BFB3E251AC}" type="datetimeFigureOut">
              <a:rPr lang="fr-FR" smtClean="0"/>
              <a:t>12/09/2021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B81E043-BE29-4619-BEBF-80F1F1AAC7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4A8941E-9A8B-4EA1-BAEA-1FB05D3D0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D97B-1301-4A00-8DD0-704A3B8E5EA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361471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554796BD-0A6C-4A88-A01E-491B973BF6D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836126E4-DAA4-4A56-AEE3-3519835363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1AC3A7B-8B81-415E-9B70-1AEFF4733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F2275-FB47-4AA7-8115-81BFB3E251AC}" type="datetimeFigureOut">
              <a:rPr lang="fr-FR" smtClean="0"/>
              <a:t>12/09/2021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6FB89A4-9B22-40A8-9960-37F77FCC45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899E438-921F-4191-9923-BEDA3A37F0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D97B-1301-4A00-8DD0-704A3B8E5EA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58116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3F6AC17-68AE-4811-AA61-F920621FB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9AF3CF3-8FED-45C6-8FEB-8F9AF9C039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567F2D8-98E2-4B05-B0B3-22727CD5CD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F2275-FB47-4AA7-8115-81BFB3E251AC}" type="datetimeFigureOut">
              <a:rPr lang="fr-FR" smtClean="0"/>
              <a:t>12/09/2021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9E2E96A-F4BE-45C1-B97C-BC2D9208AE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4799B54-5B83-4ED1-8BEC-826C49536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D97B-1301-4A00-8DD0-704A3B8E5EA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605860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C1429B4-902B-4B29-A230-ED95349CD9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DF2582F-AD2E-4E2A-A482-73819095D0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557F7EF-2984-4798-8B3E-99FD4EAC55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F2275-FB47-4AA7-8115-81BFB3E251AC}" type="datetimeFigureOut">
              <a:rPr lang="fr-FR" smtClean="0"/>
              <a:t>12/09/2021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E14A201-C6FA-4BD1-A8D3-862A24043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3B19632-619C-464E-8A95-B7291B9AB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D97B-1301-4A00-8DD0-704A3B8E5EA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487909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6F34889-A825-40E9-89C3-973300858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888DC62-ABAB-4D58-8DC4-8DDD00281A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33097200-F6E4-4AB3-92D1-8FB0F7C69F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A5C186B-464B-4BAA-AC58-F53430A672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F2275-FB47-4AA7-8115-81BFB3E251AC}" type="datetimeFigureOut">
              <a:rPr lang="fr-FR" smtClean="0"/>
              <a:t>12/09/2021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FFCAF187-BDFB-42A6-8ACA-E1B1E9A60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D6F323F-FC49-42D1-85F1-73269B7B4C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D97B-1301-4A00-8DD0-704A3B8E5EA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090440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F399294-BAF6-4647-A42A-53B071E8E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E391E96-40DE-4206-9367-8A7667723A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0C04525D-9BED-4F45-9024-C764F7DC82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B0AD3D49-9CA5-4234-9256-0A3961D015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BC57594C-976F-42E7-912C-5F3ADB4142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1691AE3A-43AC-4488-BD5B-CBEB6D1EEE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F2275-FB47-4AA7-8115-81BFB3E251AC}" type="datetimeFigureOut">
              <a:rPr lang="fr-FR" smtClean="0"/>
              <a:t>12/09/2021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2BB672F0-33C5-4A0E-800A-8E228770E2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A10FDA97-C0C8-4173-841C-DA1D45E15D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D97B-1301-4A00-8DD0-704A3B8E5EA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814064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8DC6FD3-AA95-4220-8543-00C2A1CE4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89BFEC03-8A7D-48D6-8D8F-839A6B5AA8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F2275-FB47-4AA7-8115-81BFB3E251AC}" type="datetimeFigureOut">
              <a:rPr lang="fr-FR" smtClean="0"/>
              <a:t>12/09/2021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09F436E-CE85-400E-9708-C2BAD7CCB7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BD76359-C334-4099-B61D-2FC4962E5A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D97B-1301-4A00-8DD0-704A3B8E5EA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212783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CF86893A-B550-4D71-BD5D-16014FFBA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F2275-FB47-4AA7-8115-81BFB3E251AC}" type="datetimeFigureOut">
              <a:rPr lang="fr-FR" smtClean="0"/>
              <a:t>12/09/2021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CD863C4F-DC11-431D-8257-4FE8B782F4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2AFC44C-6EFD-4B8C-A9FD-00FED80459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D97B-1301-4A00-8DD0-704A3B8E5EA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458220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8ECCB4E-6858-4B41-96B2-74AAF0D82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DA00242-CD66-481F-AC5F-749365A560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E25232A9-C6FC-4615-81CB-6D5B0DBBFD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9D006FC8-58F1-4988-8A80-81DE485ADC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F2275-FB47-4AA7-8115-81BFB3E251AC}" type="datetimeFigureOut">
              <a:rPr lang="fr-FR" smtClean="0"/>
              <a:t>12/09/2021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614CFC71-370C-41EC-B028-13FC3CBD97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20E10A5-CFB2-4B12-8A52-E7C3A42ED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D97B-1301-4A00-8DD0-704A3B8E5EA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495846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4EAE8BD-EA3D-4C4C-B01F-3AAE276C5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91D2C149-8691-4054-8AF0-C9006D89E27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4BF4CA55-C815-4BA6-8F8F-ACD57A8D73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A27CCF2-616F-4F94-A7FE-3BE5F8DDC2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F2275-FB47-4AA7-8115-81BFB3E251AC}" type="datetimeFigureOut">
              <a:rPr lang="fr-FR" smtClean="0"/>
              <a:t>12/09/2021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C8BB9182-8B7F-4A29-AE31-81FB9EE5F3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251D35D-EB1D-4522-8314-5C200C5D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D97B-1301-4A00-8DD0-704A3B8E5EA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176653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4D2FC8AF-3E23-49C1-B70C-28E4C097C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FC993C7-B6B4-4CFB-8116-88DF55FC2B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5C342C2-D6C9-401B-9CE3-80320397D6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FF2275-FB47-4AA7-8115-81BFB3E251AC}" type="datetimeFigureOut">
              <a:rPr lang="fr-FR" smtClean="0"/>
              <a:t>12/09/2021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C07A327-3F46-42A9-8647-6417531B1F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07B307B-969D-4193-901A-21C8CDBF86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15D97B-1301-4A00-8DD0-704A3B8E5EA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842457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6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6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4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4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42000">
              <a:srgbClr val="1C0F47"/>
            </a:gs>
            <a:gs pos="100000">
              <a:srgbClr val="5C588C"/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que 4">
            <a:extLst>
              <a:ext uri="{FF2B5EF4-FFF2-40B4-BE49-F238E27FC236}">
                <a16:creationId xmlns:a16="http://schemas.microsoft.com/office/drawing/2014/main" id="{D977CAAB-7F2C-41B6-8F1F-0525A44925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" y="-169440"/>
            <a:ext cx="8198680" cy="7027440"/>
          </a:xfrm>
          <a:prstGeom prst="rect">
            <a:avLst/>
          </a:prstGeom>
        </p:spPr>
      </p:pic>
      <p:pic>
        <p:nvPicPr>
          <p:cNvPr id="7" name="Graphique 6">
            <a:extLst>
              <a:ext uri="{FF2B5EF4-FFF2-40B4-BE49-F238E27FC236}">
                <a16:creationId xmlns:a16="http://schemas.microsoft.com/office/drawing/2014/main" id="{5C34E0AC-D183-4051-8058-F56DDD3639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32250" y="-505851"/>
            <a:ext cx="2589189" cy="2563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443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100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1000">
              <a:schemeClr val="bg1">
                <a:lumMod val="85000"/>
              </a:schemeClr>
            </a:gs>
            <a:gs pos="100000">
              <a:srgbClr val="524F7D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 : avec coins rognés en diagonale 5">
            <a:extLst>
              <a:ext uri="{FF2B5EF4-FFF2-40B4-BE49-F238E27FC236}">
                <a16:creationId xmlns:a16="http://schemas.microsoft.com/office/drawing/2014/main" id="{322B798B-5A46-4461-8184-EE2264C46654}"/>
              </a:ext>
            </a:extLst>
          </p:cNvPr>
          <p:cNvSpPr/>
          <p:nvPr/>
        </p:nvSpPr>
        <p:spPr>
          <a:xfrm>
            <a:off x="303237" y="3241895"/>
            <a:ext cx="2539351" cy="477077"/>
          </a:xfrm>
          <a:prstGeom prst="snip2DiagRect">
            <a:avLst/>
          </a:prstGeom>
          <a:solidFill>
            <a:srgbClr val="FFFFFF">
              <a:alpha val="2392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" name="Graphique 2">
            <a:extLst>
              <a:ext uri="{FF2B5EF4-FFF2-40B4-BE49-F238E27FC236}">
                <a16:creationId xmlns:a16="http://schemas.microsoft.com/office/drawing/2014/main" id="{7C927932-9748-4E1B-9054-CC8C76AF25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3294604">
            <a:off x="5236870" y="347674"/>
            <a:ext cx="7980242" cy="7953552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7567B504-C3AE-4F9F-BA78-7148CA5C18C3}"/>
              </a:ext>
            </a:extLst>
          </p:cNvPr>
          <p:cNvSpPr txBox="1"/>
          <p:nvPr/>
        </p:nvSpPr>
        <p:spPr>
          <a:xfrm>
            <a:off x="273312" y="79514"/>
            <a:ext cx="6965005" cy="7278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200" b="1" dirty="0">
                <a:solidFill>
                  <a:schemeClr val="bg1">
                    <a:lumMod val="95000"/>
                  </a:schemeClr>
                </a:solidFill>
                <a:latin typeface="Roboto" pitchFamily="2" charset="0"/>
                <a:ea typeface="Roboto" pitchFamily="2" charset="0"/>
              </a:rPr>
              <a:t>SPLASH SCREEN</a:t>
            </a:r>
          </a:p>
          <a:p>
            <a:endParaRPr lang="fr-FR" sz="2200" b="1" dirty="0">
              <a:solidFill>
                <a:schemeClr val="bg1">
                  <a:lumMod val="95000"/>
                </a:schemeClr>
              </a:solidFill>
              <a:latin typeface="Roboto" pitchFamily="2" charset="0"/>
              <a:ea typeface="Roboto" pitchFamily="2" charset="0"/>
            </a:endParaRPr>
          </a:p>
          <a:p>
            <a:r>
              <a:rPr lang="fr-FR" dirty="0">
                <a:solidFill>
                  <a:srgbClr val="00B0F0"/>
                </a:solidFill>
              </a:rPr>
              <a:t>►</a:t>
            </a:r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fr-FR" sz="2200" b="1" dirty="0">
                <a:solidFill>
                  <a:schemeClr val="bg1">
                    <a:lumMod val="95000"/>
                  </a:schemeClr>
                </a:solidFill>
                <a:latin typeface="Roboto" pitchFamily="2" charset="0"/>
                <a:ea typeface="Roboto" pitchFamily="2" charset="0"/>
              </a:rPr>
              <a:t>Tendances actuelles</a:t>
            </a:r>
          </a:p>
          <a:p>
            <a:r>
              <a:rPr lang="fr-FR" dirty="0">
                <a:solidFill>
                  <a:srgbClr val="00B0F0"/>
                </a:solidFill>
              </a:rPr>
              <a:t>►</a:t>
            </a:r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fr-FR" sz="2200" b="1" dirty="0">
                <a:solidFill>
                  <a:schemeClr val="bg1">
                    <a:lumMod val="95000"/>
                  </a:schemeClr>
                </a:solidFill>
                <a:latin typeface="Roboto" pitchFamily="2" charset="0"/>
                <a:ea typeface="Roboto" pitchFamily="2" charset="0"/>
              </a:rPr>
              <a:t>Vinyle apporte un côté vintage </a:t>
            </a:r>
          </a:p>
          <a:p>
            <a:r>
              <a:rPr lang="fr-FR" dirty="0">
                <a:solidFill>
                  <a:srgbClr val="00B0F0"/>
                </a:solidFill>
              </a:rPr>
              <a:t>►</a:t>
            </a:r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fr-FR" sz="2200" b="1" dirty="0">
                <a:solidFill>
                  <a:schemeClr val="bg1">
                    <a:lumMod val="95000"/>
                  </a:schemeClr>
                </a:solidFill>
                <a:latin typeface="Roboto" pitchFamily="2" charset="0"/>
                <a:ea typeface="Roboto" pitchFamily="2" charset="0"/>
              </a:rPr>
              <a:t>Connexion intuitive (CTA important et central)</a:t>
            </a:r>
          </a:p>
          <a:p>
            <a:r>
              <a:rPr lang="fr-FR" dirty="0">
                <a:solidFill>
                  <a:srgbClr val="00B0F0"/>
                </a:solidFill>
              </a:rPr>
              <a:t>►</a:t>
            </a:r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fr-FR" sz="2200" b="1" dirty="0">
                <a:solidFill>
                  <a:schemeClr val="bg1">
                    <a:lumMod val="95000"/>
                  </a:schemeClr>
                </a:solidFill>
                <a:latin typeface="Roboto" pitchFamily="2" charset="0"/>
                <a:ea typeface="Roboto" pitchFamily="2" charset="0"/>
              </a:rPr>
              <a:t>Effet de vibration / d’ondulation en arrière plan</a:t>
            </a:r>
          </a:p>
          <a:p>
            <a:r>
              <a:rPr lang="fr-FR" dirty="0">
                <a:solidFill>
                  <a:srgbClr val="00B0F0"/>
                </a:solidFill>
              </a:rPr>
              <a:t>►</a:t>
            </a:r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fr-FR" sz="2200" b="1" dirty="0">
                <a:solidFill>
                  <a:schemeClr val="bg1">
                    <a:lumMod val="95000"/>
                  </a:schemeClr>
                </a:solidFill>
                <a:latin typeface="Roboto" pitchFamily="2" charset="0"/>
                <a:ea typeface="Roboto" pitchFamily="2" charset="0"/>
              </a:rPr>
              <a:t>Thème sombre pour le repos des yeux</a:t>
            </a:r>
          </a:p>
          <a:p>
            <a:pPr>
              <a:lnSpc>
                <a:spcPct val="150000"/>
              </a:lnSpc>
            </a:pPr>
            <a:endParaRPr lang="fr-FR" sz="2200" dirty="0">
              <a:latin typeface="Roboto" pitchFamily="2" charset="0"/>
              <a:ea typeface="Roboto" pitchFamily="2" charset="0"/>
            </a:endParaRPr>
          </a:p>
          <a:p>
            <a:endParaRPr lang="fr-FR" sz="2200" dirty="0">
              <a:solidFill>
                <a:srgbClr val="1D004C"/>
              </a:solidFill>
              <a:latin typeface="Roboto" pitchFamily="2" charset="0"/>
              <a:ea typeface="Roboto" pitchFamily="2" charset="0"/>
            </a:endParaRPr>
          </a:p>
          <a:p>
            <a:r>
              <a:rPr lang="fr-FR" sz="2200" b="1" dirty="0">
                <a:solidFill>
                  <a:srgbClr val="1D004C"/>
                </a:solidFill>
                <a:latin typeface="Roboto" pitchFamily="2" charset="0"/>
                <a:ea typeface="Roboto" pitchFamily="2" charset="0"/>
              </a:rPr>
              <a:t>LOGO</a:t>
            </a:r>
          </a:p>
          <a:p>
            <a:endParaRPr lang="fr-FR" sz="2200" dirty="0">
              <a:solidFill>
                <a:srgbClr val="1D004C"/>
              </a:solidFill>
              <a:latin typeface="Roboto" pitchFamily="2" charset="0"/>
              <a:ea typeface="Roboto" pitchFamily="2" charset="0"/>
            </a:endParaRPr>
          </a:p>
          <a:p>
            <a:r>
              <a:rPr lang="fr-FR" dirty="0">
                <a:solidFill>
                  <a:srgbClr val="920061"/>
                </a:solidFill>
              </a:rPr>
              <a:t>→</a:t>
            </a:r>
            <a:r>
              <a:rPr lang="fr-FR" dirty="0">
                <a:solidFill>
                  <a:srgbClr val="1D004C"/>
                </a:solidFill>
              </a:rPr>
              <a:t> </a:t>
            </a:r>
            <a:r>
              <a:rPr lang="fr-FR" sz="2200" b="1" dirty="0">
                <a:solidFill>
                  <a:srgbClr val="1D004C"/>
                </a:solidFill>
                <a:latin typeface="Roboto" pitchFamily="2" charset="0"/>
                <a:ea typeface="Roboto" pitchFamily="2" charset="0"/>
              </a:rPr>
              <a:t>Rappel des ondulations</a:t>
            </a:r>
          </a:p>
          <a:p>
            <a:r>
              <a:rPr lang="fr-FR" dirty="0">
                <a:solidFill>
                  <a:srgbClr val="920061"/>
                </a:solidFill>
              </a:rPr>
              <a:t>→</a:t>
            </a:r>
            <a:r>
              <a:rPr lang="fr-FR" dirty="0">
                <a:solidFill>
                  <a:srgbClr val="1D004C"/>
                </a:solidFill>
              </a:rPr>
              <a:t> </a:t>
            </a:r>
            <a:r>
              <a:rPr lang="fr-FR" sz="2200" b="1" dirty="0">
                <a:solidFill>
                  <a:srgbClr val="1D004C"/>
                </a:solidFill>
                <a:latin typeface="Roboto" pitchFamily="2" charset="0"/>
                <a:ea typeface="Roboto" pitchFamily="2" charset="0"/>
              </a:rPr>
              <a:t>Design moderne</a:t>
            </a:r>
          </a:p>
          <a:p>
            <a:r>
              <a:rPr lang="fr-FR" dirty="0">
                <a:solidFill>
                  <a:srgbClr val="920061"/>
                </a:solidFill>
              </a:rPr>
              <a:t>→</a:t>
            </a:r>
            <a:r>
              <a:rPr lang="fr-FR" dirty="0">
                <a:solidFill>
                  <a:srgbClr val="1D004C"/>
                </a:solidFill>
              </a:rPr>
              <a:t> </a:t>
            </a:r>
            <a:r>
              <a:rPr lang="fr-FR" sz="2200" b="1" dirty="0">
                <a:solidFill>
                  <a:srgbClr val="1D004C"/>
                </a:solidFill>
                <a:latin typeface="Roboto" pitchFamily="2" charset="0"/>
                <a:ea typeface="Roboto" pitchFamily="2" charset="0"/>
              </a:rPr>
              <a:t>Couleur franche pour mieux ressortir</a:t>
            </a:r>
          </a:p>
          <a:p>
            <a:r>
              <a:rPr lang="fr-FR" dirty="0">
                <a:solidFill>
                  <a:srgbClr val="920061"/>
                </a:solidFill>
              </a:rPr>
              <a:t>→</a:t>
            </a:r>
            <a:r>
              <a:rPr lang="fr-FR" dirty="0">
                <a:solidFill>
                  <a:srgbClr val="1D004C"/>
                </a:solidFill>
              </a:rPr>
              <a:t> </a:t>
            </a:r>
            <a:r>
              <a:rPr lang="fr-FR" sz="2200" b="1" dirty="0">
                <a:solidFill>
                  <a:srgbClr val="1D004C"/>
                </a:solidFill>
                <a:latin typeface="Roboto" pitchFamily="2" charset="0"/>
                <a:ea typeface="Roboto" pitchFamily="2" charset="0"/>
              </a:rPr>
              <a:t>Simplicité = adaptabilité</a:t>
            </a:r>
          </a:p>
          <a:p>
            <a:endParaRPr lang="fr-FR" dirty="0">
              <a:latin typeface="Roboto" pitchFamily="2" charset="0"/>
              <a:ea typeface="Roboto" pitchFamily="2" charset="0"/>
            </a:endParaRPr>
          </a:p>
          <a:p>
            <a:endParaRPr lang="fr-FR" dirty="0">
              <a:latin typeface="Roboto" pitchFamily="2" charset="0"/>
              <a:ea typeface="Roboto" pitchFamily="2" charset="0"/>
            </a:endParaRPr>
          </a:p>
          <a:p>
            <a:endParaRPr lang="fr-FR" dirty="0">
              <a:latin typeface="Roboto" pitchFamily="2" charset="0"/>
              <a:ea typeface="Roboto" pitchFamily="2" charset="0"/>
            </a:endParaRPr>
          </a:p>
          <a:p>
            <a:endParaRPr lang="fr-FR" dirty="0">
              <a:latin typeface="Roboto" pitchFamily="2" charset="0"/>
              <a:ea typeface="Roboto" pitchFamily="2" charset="0"/>
            </a:endParaRPr>
          </a:p>
          <a:p>
            <a:endParaRPr lang="fr-FR" dirty="0">
              <a:latin typeface="Roboto" pitchFamily="2" charset="0"/>
              <a:ea typeface="Roboto" pitchFamily="2" charset="0"/>
            </a:endParaRPr>
          </a:p>
          <a:p>
            <a:endParaRPr lang="fr-FR" dirty="0">
              <a:latin typeface="Roboto" pitchFamily="2" charset="0"/>
              <a:ea typeface="Roboto" pitchFamily="2" charset="0"/>
            </a:endParaRPr>
          </a:p>
          <a:p>
            <a:endParaRPr lang="fr-FR" dirty="0"/>
          </a:p>
        </p:txBody>
      </p:sp>
      <p:sp>
        <p:nvSpPr>
          <p:cNvPr id="7" name="Rectangle : avec coins rognés en diagonale 6">
            <a:extLst>
              <a:ext uri="{FF2B5EF4-FFF2-40B4-BE49-F238E27FC236}">
                <a16:creationId xmlns:a16="http://schemas.microsoft.com/office/drawing/2014/main" id="{E1D96982-26D4-4A6E-91A0-087B031F5F51}"/>
              </a:ext>
            </a:extLst>
          </p:cNvPr>
          <p:cNvSpPr/>
          <p:nvPr/>
        </p:nvSpPr>
        <p:spPr>
          <a:xfrm>
            <a:off x="273312" y="54746"/>
            <a:ext cx="2539351" cy="477077"/>
          </a:xfrm>
          <a:prstGeom prst="snip2DiagRect">
            <a:avLst/>
          </a:prstGeom>
          <a:solidFill>
            <a:srgbClr val="FFFFFF">
              <a:alpha val="2392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EACC104F-F837-4E3B-B0B6-CB756462C3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0359" y="-79514"/>
            <a:ext cx="38176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87616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6" presetClass="emph" presetSubtype="0" repeatCount="1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2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" dur="1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26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1000">
              <a:schemeClr val="bg1">
                <a:lumMod val="85000"/>
              </a:schemeClr>
            </a:gs>
            <a:gs pos="79000">
              <a:srgbClr val="1C0F47"/>
            </a:gs>
          </a:gsLst>
          <a:lin ang="120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 : avec coins rognés en diagonale 5">
            <a:extLst>
              <a:ext uri="{FF2B5EF4-FFF2-40B4-BE49-F238E27FC236}">
                <a16:creationId xmlns:a16="http://schemas.microsoft.com/office/drawing/2014/main" id="{5689DD87-EC1B-4E1D-A61B-4AA211FC5CAE}"/>
              </a:ext>
            </a:extLst>
          </p:cNvPr>
          <p:cNvSpPr/>
          <p:nvPr/>
        </p:nvSpPr>
        <p:spPr>
          <a:xfrm>
            <a:off x="8669113" y="1378639"/>
            <a:ext cx="3266376" cy="529673"/>
          </a:xfrm>
          <a:prstGeom prst="snip2DiagRect">
            <a:avLst/>
          </a:prstGeom>
          <a:solidFill>
            <a:srgbClr val="FFFFFF">
              <a:alpha val="2392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" name="Graphique 2">
            <a:extLst>
              <a:ext uri="{FF2B5EF4-FFF2-40B4-BE49-F238E27FC236}">
                <a16:creationId xmlns:a16="http://schemas.microsoft.com/office/drawing/2014/main" id="{7C927932-9748-4E1B-9054-CC8C76AF25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6200000">
            <a:off x="564693" y="1205804"/>
            <a:ext cx="7980242" cy="7953552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7FA1F366-357C-48DB-8256-99ABEB3A474B}"/>
              </a:ext>
            </a:extLst>
          </p:cNvPr>
          <p:cNvSpPr txBox="1"/>
          <p:nvPr/>
        </p:nvSpPr>
        <p:spPr>
          <a:xfrm>
            <a:off x="8669113" y="1398517"/>
            <a:ext cx="3522887" cy="58169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b="1" dirty="0">
                <a:solidFill>
                  <a:srgbClr val="7030A0"/>
                </a:solidFill>
                <a:latin typeface="Roboto" pitchFamily="2" charset="0"/>
                <a:ea typeface="Roboto" pitchFamily="2" charset="0"/>
              </a:rPr>
              <a:t>PAGE DE CONNEXION</a:t>
            </a:r>
          </a:p>
          <a:p>
            <a:endParaRPr lang="fr-FR" sz="2400" b="1" dirty="0">
              <a:solidFill>
                <a:schemeClr val="bg2">
                  <a:lumMod val="25000"/>
                </a:schemeClr>
              </a:solidFill>
              <a:latin typeface="Roboto" pitchFamily="2" charset="0"/>
              <a:ea typeface="Roboto" pitchFamily="2" charset="0"/>
            </a:endParaRPr>
          </a:p>
          <a:p>
            <a:r>
              <a:rPr lang="fr-FR" sz="2400" b="1" dirty="0">
                <a:solidFill>
                  <a:schemeClr val="bg2">
                    <a:lumMod val="25000"/>
                  </a:schemeClr>
                </a:solidFill>
                <a:latin typeface="Roboto" pitchFamily="2" charset="0"/>
                <a:ea typeface="Roboto" pitchFamily="2" charset="0"/>
              </a:rPr>
              <a:t>Sobriété pour ne pas perdre l’attention</a:t>
            </a:r>
          </a:p>
          <a:p>
            <a:endParaRPr lang="fr-FR" sz="2400" b="1" dirty="0">
              <a:solidFill>
                <a:schemeClr val="bg2">
                  <a:lumMod val="25000"/>
                </a:schemeClr>
              </a:solidFill>
              <a:latin typeface="Roboto" pitchFamily="2" charset="0"/>
              <a:ea typeface="Roboto" pitchFamily="2" charset="0"/>
            </a:endParaRPr>
          </a:p>
          <a:p>
            <a:r>
              <a:rPr lang="fr-FR" sz="2400" b="1" dirty="0">
                <a:solidFill>
                  <a:schemeClr val="bg2">
                    <a:lumMod val="25000"/>
                  </a:schemeClr>
                </a:solidFill>
                <a:latin typeface="Roboto" pitchFamily="2" charset="0"/>
                <a:ea typeface="Roboto" pitchFamily="2" charset="0"/>
              </a:rPr>
              <a:t>Formes rondes pour une impression de battement</a:t>
            </a:r>
            <a:br>
              <a:rPr lang="fr-FR" sz="2400" b="1" dirty="0">
                <a:solidFill>
                  <a:schemeClr val="bg2">
                    <a:lumMod val="25000"/>
                  </a:schemeClr>
                </a:solidFill>
                <a:latin typeface="Roboto" pitchFamily="2" charset="0"/>
                <a:ea typeface="Roboto" pitchFamily="2" charset="0"/>
              </a:rPr>
            </a:br>
            <a:endParaRPr lang="fr-FR" sz="2400" b="1" dirty="0">
              <a:solidFill>
                <a:schemeClr val="bg2">
                  <a:lumMod val="25000"/>
                </a:schemeClr>
              </a:solidFill>
              <a:latin typeface="Roboto" pitchFamily="2" charset="0"/>
              <a:ea typeface="Roboto" pitchFamily="2" charset="0"/>
            </a:endParaRPr>
          </a:p>
          <a:p>
            <a:endParaRPr lang="fr-FR" sz="2400" b="1" dirty="0">
              <a:solidFill>
                <a:schemeClr val="bg2">
                  <a:lumMod val="25000"/>
                </a:schemeClr>
              </a:solidFill>
              <a:latin typeface="Roboto" pitchFamily="2" charset="0"/>
              <a:ea typeface="Roboto" pitchFamily="2" charset="0"/>
            </a:endParaRPr>
          </a:p>
          <a:p>
            <a:r>
              <a:rPr lang="fr-FR" sz="2400" b="1" dirty="0">
                <a:solidFill>
                  <a:schemeClr val="bg2">
                    <a:lumMod val="25000"/>
                  </a:schemeClr>
                </a:solidFill>
                <a:latin typeface="Roboto" pitchFamily="2" charset="0"/>
                <a:ea typeface="Roboto" pitchFamily="2" charset="0"/>
              </a:rPr>
              <a:t>rappel du vinyle</a:t>
            </a:r>
          </a:p>
          <a:p>
            <a:endParaRPr lang="fr-FR" sz="2400" b="1" dirty="0">
              <a:solidFill>
                <a:schemeClr val="bg2">
                  <a:lumMod val="25000"/>
                </a:schemeClr>
              </a:solidFill>
              <a:latin typeface="Roboto" pitchFamily="2" charset="0"/>
              <a:ea typeface="Roboto" pitchFamily="2" charset="0"/>
            </a:endParaRPr>
          </a:p>
          <a:p>
            <a:r>
              <a:rPr lang="fr-FR" sz="2400" b="1" dirty="0">
                <a:solidFill>
                  <a:schemeClr val="bg2">
                    <a:lumMod val="25000"/>
                  </a:schemeClr>
                </a:solidFill>
                <a:latin typeface="Roboto" pitchFamily="2" charset="0"/>
                <a:ea typeface="Roboto" pitchFamily="2" charset="0"/>
              </a:rPr>
              <a:t>Couleurs ludiques des champs</a:t>
            </a:r>
          </a:p>
          <a:p>
            <a:endParaRPr lang="fr-FR" b="1" dirty="0">
              <a:solidFill>
                <a:srgbClr val="920061"/>
              </a:solidFill>
              <a:latin typeface="Roboto" pitchFamily="2" charset="0"/>
              <a:ea typeface="Roboto" pitchFamily="2" charset="0"/>
            </a:endParaRPr>
          </a:p>
          <a:p>
            <a:endParaRPr lang="fr-FR" sz="1800" b="1" dirty="0">
              <a:solidFill>
                <a:srgbClr val="920061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411A3B1-1A83-47EC-B1C9-9738318FD0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661" y="277982"/>
            <a:ext cx="3817678" cy="6858000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F2952BB0-E364-4717-850F-4ADBFEC29E5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1562" y="858127"/>
            <a:ext cx="3817678" cy="6858000"/>
          </a:xfrm>
          <a:prstGeom prst="rect">
            <a:avLst/>
          </a:prstGeom>
        </p:spPr>
      </p:pic>
      <p:sp>
        <p:nvSpPr>
          <p:cNvPr id="11" name="Signe Plus 10">
            <a:extLst>
              <a:ext uri="{FF2B5EF4-FFF2-40B4-BE49-F238E27FC236}">
                <a16:creationId xmlns:a16="http://schemas.microsoft.com/office/drawing/2014/main" id="{1159F6D4-4C86-41B3-8662-F7F3088A30E3}"/>
              </a:ext>
            </a:extLst>
          </p:cNvPr>
          <p:cNvSpPr/>
          <p:nvPr/>
        </p:nvSpPr>
        <p:spPr>
          <a:xfrm>
            <a:off x="9760226" y="4532243"/>
            <a:ext cx="477078" cy="477078"/>
          </a:xfrm>
          <a:prstGeom prst="mathPlus">
            <a:avLst/>
          </a:prstGeom>
          <a:solidFill>
            <a:srgbClr val="6F4E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50885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1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1000">
              <a:schemeClr val="bg1">
                <a:lumMod val="85000"/>
              </a:schemeClr>
            </a:gs>
            <a:gs pos="97000">
              <a:srgbClr val="6F4EDA"/>
            </a:gs>
          </a:gsLst>
          <a:lin ang="120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que 2">
            <a:extLst>
              <a:ext uri="{FF2B5EF4-FFF2-40B4-BE49-F238E27FC236}">
                <a16:creationId xmlns:a16="http://schemas.microsoft.com/office/drawing/2014/main" id="{7C927932-9748-4E1B-9054-CC8C76AF25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5400000">
            <a:off x="4334835" y="-2705015"/>
            <a:ext cx="7980242" cy="7953552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F028D3F8-17D7-4710-A702-ECF551831D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0587" y="0"/>
            <a:ext cx="38176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489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1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7000">
              <a:srgbClr val="1C0F47"/>
            </a:gs>
            <a:gs pos="0">
              <a:srgbClr val="6F4EDA"/>
            </a:gs>
          </a:gsLst>
          <a:lin ang="120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que 3">
            <a:extLst>
              <a:ext uri="{FF2B5EF4-FFF2-40B4-BE49-F238E27FC236}">
                <a16:creationId xmlns:a16="http://schemas.microsoft.com/office/drawing/2014/main" id="{F07FC51B-8F01-4F54-AFD3-0315E559CE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95755" y="1750254"/>
            <a:ext cx="2644726" cy="2644726"/>
          </a:xfrm>
          <a:prstGeom prst="rect">
            <a:avLst/>
          </a:prstGeom>
          <a:effectLst>
            <a:reflection blurRad="6350" stA="50000" endA="300" endPos="55000" dir="5400000" sy="-100000" algn="bl" rotWithShape="0"/>
          </a:effectLst>
        </p:spPr>
      </p:pic>
      <p:pic>
        <p:nvPicPr>
          <p:cNvPr id="9" name="Graphique 8">
            <a:extLst>
              <a:ext uri="{FF2B5EF4-FFF2-40B4-BE49-F238E27FC236}">
                <a16:creationId xmlns:a16="http://schemas.microsoft.com/office/drawing/2014/main" id="{11C73F6C-466D-4888-A2A9-7B6BC47B0F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66370" y="68872"/>
            <a:ext cx="6667500" cy="6724650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0AF95800-6ADC-46C4-9907-4282AB98857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1300" y="590394"/>
            <a:ext cx="3817678" cy="6858000"/>
          </a:xfrm>
          <a:prstGeom prst="rect">
            <a:avLst/>
          </a:prstGeom>
          <a:effectLst>
            <a:outerShdw blurRad="2286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8577BD1E-6D97-46AF-8785-EF2130F35AFE}"/>
              </a:ext>
            </a:extLst>
          </p:cNvPr>
          <p:cNvSpPr txBox="1"/>
          <p:nvPr/>
        </p:nvSpPr>
        <p:spPr>
          <a:xfrm>
            <a:off x="8324798" y="1115370"/>
            <a:ext cx="3817678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b="1" dirty="0">
                <a:solidFill>
                  <a:srgbClr val="1C0F47"/>
                </a:solidFill>
                <a:latin typeface="Roboto" pitchFamily="2" charset="0"/>
                <a:ea typeface="Roboto" pitchFamily="2" charset="0"/>
              </a:rPr>
              <a:t>PAGE SONGS</a:t>
            </a:r>
          </a:p>
          <a:p>
            <a:endParaRPr lang="fr-FR" sz="2400" b="1" dirty="0">
              <a:solidFill>
                <a:schemeClr val="bg1"/>
              </a:solidFill>
              <a:latin typeface="Roboto" pitchFamily="2" charset="0"/>
              <a:ea typeface="Roboto" pitchFamily="2" charset="0"/>
            </a:endParaRPr>
          </a:p>
          <a:p>
            <a:r>
              <a:rPr lang="fr-FR" sz="2400" b="1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Code couleur équivalent  mais plus discret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400" b="1" dirty="0">
              <a:solidFill>
                <a:schemeClr val="bg1"/>
              </a:solidFill>
              <a:latin typeface="Roboto" pitchFamily="2" charset="0"/>
              <a:ea typeface="Roboto" pitchFamily="2" charset="0"/>
            </a:endParaRPr>
          </a:p>
          <a:p>
            <a:r>
              <a:rPr lang="fr-FR" sz="2400" b="1" dirty="0">
                <a:solidFill>
                  <a:schemeClr val="bg1">
                    <a:lumMod val="95000"/>
                  </a:schemeClr>
                </a:solidFill>
                <a:latin typeface="Roboto" pitchFamily="2" charset="0"/>
                <a:ea typeface="Roboto" pitchFamily="2" charset="0"/>
              </a:rPr>
              <a:t>Effet dégradé pour mettre en valeur les pochettes albums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400" b="1" dirty="0">
              <a:solidFill>
                <a:schemeClr val="bg1"/>
              </a:solidFill>
              <a:latin typeface="Roboto" pitchFamily="2" charset="0"/>
              <a:ea typeface="Roboto" pitchFamily="2" charset="0"/>
            </a:endParaRPr>
          </a:p>
          <a:p>
            <a:r>
              <a:rPr lang="fr-FR" sz="2400" b="1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Barre de navigation très claire, son dégradé léger ne tranche pas avec le design</a:t>
            </a:r>
          </a:p>
        </p:txBody>
      </p:sp>
      <p:sp>
        <p:nvSpPr>
          <p:cNvPr id="5" name="Accolades 4">
            <a:extLst>
              <a:ext uri="{FF2B5EF4-FFF2-40B4-BE49-F238E27FC236}">
                <a16:creationId xmlns:a16="http://schemas.microsoft.com/office/drawing/2014/main" id="{E701E0BD-D198-4846-82BC-8CB45ADF3726}"/>
              </a:ext>
            </a:extLst>
          </p:cNvPr>
          <p:cNvSpPr/>
          <p:nvPr/>
        </p:nvSpPr>
        <p:spPr>
          <a:xfrm>
            <a:off x="8123979" y="1036966"/>
            <a:ext cx="2409463" cy="516835"/>
          </a:xfrm>
          <a:prstGeom prst="bracePair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17080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0"/>
                            </p:stCondLst>
                            <p:childTnLst>
                              <p:par>
                                <p:cTn id="11" presetID="45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0"/>
                            </p:stCondLst>
                            <p:childTnLst>
                              <p:par>
                                <p:cTn id="17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0"/>
                            </p:stCondLst>
                            <p:childTnLst>
                              <p:par>
                                <p:cTn id="23" presetID="45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0"/>
                            </p:stCondLst>
                            <p:childTnLst>
                              <p:par>
                                <p:cTn id="29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0"/>
                            </p:stCondLst>
                            <p:childTnLst>
                              <p:par>
                                <p:cTn id="35" presetID="45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0"/>
                            </p:stCondLst>
                            <p:childTnLst>
                              <p:par>
                                <p:cTn id="41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7000">
              <a:srgbClr val="1C0F47"/>
            </a:gs>
            <a:gs pos="0">
              <a:srgbClr val="6F4EDA"/>
            </a:gs>
          </a:gsLst>
          <a:lin ang="120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que 8">
            <a:extLst>
              <a:ext uri="{FF2B5EF4-FFF2-40B4-BE49-F238E27FC236}">
                <a16:creationId xmlns:a16="http://schemas.microsoft.com/office/drawing/2014/main" id="{11C73F6C-466D-4888-A2A9-7B6BC47B0F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0641" y="66675"/>
            <a:ext cx="6667500" cy="6724650"/>
          </a:xfrm>
          <a:prstGeom prst="rect">
            <a:avLst/>
          </a:prstGeom>
        </p:spPr>
      </p:pic>
      <p:pic>
        <p:nvPicPr>
          <p:cNvPr id="3" name="Graphique 2">
            <a:extLst>
              <a:ext uri="{FF2B5EF4-FFF2-40B4-BE49-F238E27FC236}">
                <a16:creationId xmlns:a16="http://schemas.microsoft.com/office/drawing/2014/main" id="{32044F7E-34DD-4B83-B9D1-2CDD158966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147416" y="386323"/>
            <a:ext cx="2706933" cy="2406162"/>
          </a:xfrm>
          <a:prstGeom prst="rect">
            <a:avLst/>
          </a:prstGeom>
          <a:effectLst>
            <a:reflection blurRad="6350" stA="50000" endA="300" endPos="55000" dir="5400000" sy="-100000" algn="bl" rotWithShape="0"/>
          </a:effectLst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7CF8B2E3-5D74-4E25-ACC9-F7022F22193B}"/>
              </a:ext>
            </a:extLst>
          </p:cNvPr>
          <p:cNvSpPr txBox="1"/>
          <p:nvPr/>
        </p:nvSpPr>
        <p:spPr>
          <a:xfrm>
            <a:off x="4967261" y="1618692"/>
            <a:ext cx="6265546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Roboto" pitchFamily="2" charset="0"/>
                <a:ea typeface="Roboto" pitchFamily="2" charset="0"/>
              </a:rPr>
              <a:t>PAGE ALBUM</a:t>
            </a:r>
          </a:p>
          <a:p>
            <a:endParaRPr lang="fr-FR" sz="2400" b="1" dirty="0">
              <a:solidFill>
                <a:schemeClr val="bg1"/>
              </a:solidFill>
              <a:latin typeface="Roboto" pitchFamily="2" charset="0"/>
              <a:ea typeface="Roboto" pitchFamily="2" charset="0"/>
            </a:endParaRPr>
          </a:p>
          <a:p>
            <a:r>
              <a:rPr lang="fr-FR" sz="1800" dirty="0">
                <a:solidFill>
                  <a:srgbClr val="00B0F0"/>
                </a:solidFill>
              </a:rPr>
              <a:t>►</a:t>
            </a:r>
            <a:r>
              <a:rPr lang="fr-FR" sz="1800" dirty="0"/>
              <a:t>  </a:t>
            </a:r>
            <a:r>
              <a:rPr lang="fr-FR" sz="24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Reprise du thème précédent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400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fr-FR" sz="1800" dirty="0">
                <a:solidFill>
                  <a:srgbClr val="00B0F0"/>
                </a:solidFill>
              </a:rPr>
              <a:t>► </a:t>
            </a:r>
            <a:r>
              <a:rPr lang="fr-FR" sz="1800" dirty="0"/>
              <a:t> </a:t>
            </a:r>
            <a:r>
              <a:rPr lang="fr-FR" sz="24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Les pistes en violet contrastent le fond blanc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400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fr-FR" sz="1800" dirty="0">
                <a:solidFill>
                  <a:srgbClr val="00B0F0"/>
                </a:solidFill>
              </a:rPr>
              <a:t>►</a:t>
            </a:r>
            <a:r>
              <a:rPr lang="fr-FR" sz="1800" dirty="0"/>
              <a:t>  </a:t>
            </a:r>
            <a:r>
              <a:rPr lang="fr-FR" sz="24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Les temps sont en violet moins prononcés pour les différencier des pistes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400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fr-FR" sz="1800" dirty="0">
                <a:solidFill>
                  <a:srgbClr val="00B0F0"/>
                </a:solidFill>
              </a:rPr>
              <a:t>►</a:t>
            </a:r>
            <a:r>
              <a:rPr lang="fr-FR" sz="1800" dirty="0"/>
              <a:t>  </a:t>
            </a:r>
            <a:r>
              <a:rPr lang="fr-FR" sz="24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Barre de défilement sur la gauche suit le scroll de l’utilisateur</a:t>
            </a:r>
          </a:p>
        </p:txBody>
      </p:sp>
      <p:sp>
        <p:nvSpPr>
          <p:cNvPr id="7" name="Accolades 6">
            <a:extLst>
              <a:ext uri="{FF2B5EF4-FFF2-40B4-BE49-F238E27FC236}">
                <a16:creationId xmlns:a16="http://schemas.microsoft.com/office/drawing/2014/main" id="{5E98E371-D529-4AAE-9D18-981D4BD9111B}"/>
              </a:ext>
            </a:extLst>
          </p:cNvPr>
          <p:cNvSpPr/>
          <p:nvPr/>
        </p:nvSpPr>
        <p:spPr>
          <a:xfrm>
            <a:off x="4776871" y="1589404"/>
            <a:ext cx="2409463" cy="516835"/>
          </a:xfrm>
          <a:prstGeom prst="bracePair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4304A2F1-D740-49AC-9066-9B1B30E16BC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632" y="0"/>
            <a:ext cx="38176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366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0"/>
                            </p:stCondLst>
                            <p:childTnLst>
                              <p:par>
                                <p:cTn id="11" presetID="45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0"/>
                            </p:stCondLst>
                            <p:childTnLst>
                              <p:par>
                                <p:cTn id="17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0"/>
                            </p:stCondLst>
                            <p:childTnLst>
                              <p:par>
                                <p:cTn id="23" presetID="45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0"/>
                            </p:stCondLst>
                            <p:childTnLst>
                              <p:par>
                                <p:cTn id="29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0"/>
                            </p:stCondLst>
                            <p:childTnLst>
                              <p:par>
                                <p:cTn id="35" presetID="45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0"/>
                            </p:stCondLst>
                            <p:childTnLst>
                              <p:par>
                                <p:cTn id="41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5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7000">
              <a:srgbClr val="1C0F47"/>
            </a:gs>
            <a:gs pos="0">
              <a:srgbClr val="6F4EDA"/>
            </a:gs>
          </a:gsLst>
          <a:lin ang="120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que 8">
            <a:extLst>
              <a:ext uri="{FF2B5EF4-FFF2-40B4-BE49-F238E27FC236}">
                <a16:creationId xmlns:a16="http://schemas.microsoft.com/office/drawing/2014/main" id="{11C73F6C-466D-4888-A2A9-7B6BC47B0F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28413" y="-1199418"/>
            <a:ext cx="6667500" cy="6724650"/>
          </a:xfrm>
          <a:prstGeom prst="rect">
            <a:avLst/>
          </a:prstGeom>
        </p:spPr>
      </p:pic>
      <p:pic>
        <p:nvPicPr>
          <p:cNvPr id="4" name="Graphique 3">
            <a:extLst>
              <a:ext uri="{FF2B5EF4-FFF2-40B4-BE49-F238E27FC236}">
                <a16:creationId xmlns:a16="http://schemas.microsoft.com/office/drawing/2014/main" id="{8F4782CE-1282-4F64-A9CD-BAC3D0527A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48262" y="949529"/>
            <a:ext cx="2627801" cy="2627801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2CC8AD89-C81B-4112-B2C9-10455320A0A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4761" y="0"/>
            <a:ext cx="3817678" cy="6858000"/>
          </a:xfrm>
          <a:prstGeom prst="rect">
            <a:avLst/>
          </a:prstGeom>
          <a:effectLst>
            <a:outerShdw blurRad="203200" dist="50800" dir="5400000" algn="ctr" rotWithShape="0">
              <a:srgbClr val="000000">
                <a:alpha val="43137"/>
              </a:srgbClr>
            </a:outerShdw>
          </a:effectLst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1D442EA8-8E7D-481C-8E7B-C0922E40F571}"/>
              </a:ext>
            </a:extLst>
          </p:cNvPr>
          <p:cNvSpPr txBox="1"/>
          <p:nvPr/>
        </p:nvSpPr>
        <p:spPr>
          <a:xfrm>
            <a:off x="3852911" y="5575853"/>
            <a:ext cx="31907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A19EC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Un </a:t>
            </a:r>
            <a:r>
              <a:rPr lang="fr-FR" dirty="0" err="1">
                <a:solidFill>
                  <a:srgbClr val="A19EC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Easter</a:t>
            </a:r>
            <a:r>
              <a:rPr lang="fr-FR" dirty="0">
                <a:solidFill>
                  <a:srgbClr val="A19EC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Egg se cache au sein du </a:t>
            </a:r>
            <a:r>
              <a:rPr lang="fr-FR" dirty="0" err="1">
                <a:solidFill>
                  <a:srgbClr val="A19EC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player</a:t>
            </a:r>
            <a:r>
              <a:rPr lang="fr-FR" dirty="0">
                <a:solidFill>
                  <a:srgbClr val="A19EC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…</a:t>
            </a:r>
          </a:p>
          <a:p>
            <a:pPr algn="just"/>
            <a:r>
              <a:rPr lang="fr-FR" dirty="0">
                <a:solidFill>
                  <a:srgbClr val="A19EC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devinerez-vous l’endroit ?</a:t>
            </a:r>
          </a:p>
        </p:txBody>
      </p:sp>
      <p:cxnSp>
        <p:nvCxnSpPr>
          <p:cNvPr id="11" name="Connecteur : en angle 10">
            <a:extLst>
              <a:ext uri="{FF2B5EF4-FFF2-40B4-BE49-F238E27FC236}">
                <a16:creationId xmlns:a16="http://schemas.microsoft.com/office/drawing/2014/main" id="{4EB2AC9E-A679-43CC-ADC7-65DA3BC0C8ED}"/>
              </a:ext>
            </a:extLst>
          </p:cNvPr>
          <p:cNvCxnSpPr>
            <a:cxnSpLocks/>
          </p:cNvCxnSpPr>
          <p:nvPr/>
        </p:nvCxnSpPr>
        <p:spPr>
          <a:xfrm flipV="1">
            <a:off x="6762162" y="5499651"/>
            <a:ext cx="1440934" cy="651888"/>
          </a:xfrm>
          <a:prstGeom prst="bentConnector3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ZoneTexte 9">
            <a:extLst>
              <a:ext uri="{FF2B5EF4-FFF2-40B4-BE49-F238E27FC236}">
                <a16:creationId xmlns:a16="http://schemas.microsoft.com/office/drawing/2014/main" id="{22B38B00-E70C-43B1-B4A0-C3C38F294694}"/>
              </a:ext>
            </a:extLst>
          </p:cNvPr>
          <p:cNvSpPr txBox="1"/>
          <p:nvPr/>
        </p:nvSpPr>
        <p:spPr>
          <a:xfrm>
            <a:off x="290997" y="358817"/>
            <a:ext cx="4952890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b="1" dirty="0">
                <a:solidFill>
                  <a:srgbClr val="6F4EDA"/>
                </a:solidFill>
                <a:latin typeface="Roboto" pitchFamily="2" charset="0"/>
                <a:ea typeface="Roboto" pitchFamily="2" charset="0"/>
              </a:rPr>
              <a:t>PAGE TITLE</a:t>
            </a:r>
          </a:p>
          <a:p>
            <a:endParaRPr lang="fr-FR" sz="2400" b="1" dirty="0">
              <a:solidFill>
                <a:schemeClr val="bg1"/>
              </a:solidFill>
              <a:latin typeface="Roboto" pitchFamily="2" charset="0"/>
              <a:ea typeface="Roboto" pitchFamily="2" charset="0"/>
            </a:endParaRPr>
          </a:p>
          <a:p>
            <a:r>
              <a:rPr lang="fr-FR" dirty="0">
                <a:solidFill>
                  <a:srgbClr val="6F4EDA"/>
                </a:solidFill>
              </a:rPr>
              <a:t>→</a:t>
            </a:r>
            <a:r>
              <a:rPr lang="fr-FR" dirty="0"/>
              <a:t> </a:t>
            </a:r>
            <a:r>
              <a:rPr lang="fr-FR" sz="2400" b="1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Un fond qui fait ressortir la pochette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400" b="1" dirty="0">
              <a:solidFill>
                <a:schemeClr val="bg1"/>
              </a:solidFill>
              <a:latin typeface="Roboto" pitchFamily="2" charset="0"/>
              <a:ea typeface="Roboto" pitchFamily="2" charset="0"/>
            </a:endParaRPr>
          </a:p>
          <a:p>
            <a:r>
              <a:rPr lang="fr-FR" dirty="0">
                <a:solidFill>
                  <a:srgbClr val="6F4EDA"/>
                </a:solidFill>
              </a:rPr>
              <a:t>→</a:t>
            </a:r>
            <a:r>
              <a:rPr lang="fr-FR" dirty="0"/>
              <a:t>  </a:t>
            </a:r>
            <a:r>
              <a:rPr lang="fr-FR" sz="2400" b="1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Pas de dégradé pour mettre en avant le </a:t>
            </a:r>
            <a:r>
              <a:rPr lang="fr-FR" sz="2400" b="1" dirty="0" err="1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player</a:t>
            </a:r>
            <a:endParaRPr lang="fr-FR" sz="2400" b="1" dirty="0">
              <a:solidFill>
                <a:schemeClr val="bg1"/>
              </a:solidFill>
              <a:latin typeface="Roboto" pitchFamily="2" charset="0"/>
              <a:ea typeface="Roboto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400" b="1" dirty="0">
              <a:solidFill>
                <a:schemeClr val="bg1"/>
              </a:solidFill>
              <a:latin typeface="Roboto" pitchFamily="2" charset="0"/>
              <a:ea typeface="Roboto" pitchFamily="2" charset="0"/>
            </a:endParaRPr>
          </a:p>
          <a:p>
            <a:r>
              <a:rPr lang="fr-FR" dirty="0">
                <a:solidFill>
                  <a:srgbClr val="6F4EDA"/>
                </a:solidFill>
              </a:rPr>
              <a:t>→ </a:t>
            </a:r>
            <a:r>
              <a:rPr lang="fr-FR" dirty="0"/>
              <a:t> </a:t>
            </a:r>
            <a:r>
              <a:rPr lang="fr-FR" sz="2400" b="1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Player épuré / pas de bordure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400" b="1" dirty="0">
              <a:solidFill>
                <a:schemeClr val="bg1"/>
              </a:solidFill>
              <a:latin typeface="Roboto" pitchFamily="2" charset="0"/>
              <a:ea typeface="Roboto" pitchFamily="2" charset="0"/>
            </a:endParaRPr>
          </a:p>
          <a:p>
            <a:r>
              <a:rPr lang="fr-FR" dirty="0">
                <a:solidFill>
                  <a:srgbClr val="6F4EDA"/>
                </a:solidFill>
              </a:rPr>
              <a:t>→ </a:t>
            </a:r>
            <a:r>
              <a:rPr lang="fr-FR" dirty="0"/>
              <a:t> </a:t>
            </a:r>
            <a:r>
              <a:rPr lang="fr-FR" sz="2400" b="1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Un bouton </a:t>
            </a:r>
            <a:r>
              <a:rPr lang="fr-FR" sz="2400" b="1" dirty="0" err="1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play</a:t>
            </a:r>
            <a:r>
              <a:rPr lang="fr-FR" sz="2400" b="1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 mis en relief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400" b="1" dirty="0">
              <a:solidFill>
                <a:schemeClr val="bg1"/>
              </a:solidFill>
              <a:latin typeface="Roboto" pitchFamily="2" charset="0"/>
              <a:ea typeface="Roboto" pitchFamily="2" charset="0"/>
            </a:endParaRPr>
          </a:p>
          <a:p>
            <a:r>
              <a:rPr lang="fr-FR" dirty="0">
                <a:solidFill>
                  <a:srgbClr val="6F4EDA"/>
                </a:solidFill>
              </a:rPr>
              <a:t>→</a:t>
            </a:r>
            <a:r>
              <a:rPr lang="fr-FR" dirty="0"/>
              <a:t>  </a:t>
            </a:r>
            <a:r>
              <a:rPr lang="fr-FR" sz="2400" b="1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La couleur bleue est utilisée sur tous nos cliquables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400" b="1" dirty="0">
              <a:solidFill>
                <a:schemeClr val="bg1"/>
              </a:solidFill>
              <a:latin typeface="Roboto" pitchFamily="2" charset="0"/>
              <a:ea typeface="Roboto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400" b="1" dirty="0">
              <a:solidFill>
                <a:schemeClr val="bg1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12" name="Accolades 11">
            <a:extLst>
              <a:ext uri="{FF2B5EF4-FFF2-40B4-BE49-F238E27FC236}">
                <a16:creationId xmlns:a16="http://schemas.microsoft.com/office/drawing/2014/main" id="{BF04B5BB-B162-4DB5-84D3-2E174FE12C98}"/>
              </a:ext>
            </a:extLst>
          </p:cNvPr>
          <p:cNvSpPr/>
          <p:nvPr/>
        </p:nvSpPr>
        <p:spPr>
          <a:xfrm>
            <a:off x="86622" y="328675"/>
            <a:ext cx="2409463" cy="516835"/>
          </a:xfrm>
          <a:prstGeom prst="bracePair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34777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1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4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10"/>
                            </p:stCondLst>
                            <p:childTnLst>
                              <p:par>
                                <p:cTn id="17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4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3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901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4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3010"/>
                            </p:stCondLst>
                            <p:childTnLst>
                              <p:par>
                                <p:cTn id="2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4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3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701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4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1010"/>
                            </p:stCondLst>
                            <p:childTnLst>
                              <p:par>
                                <p:cTn id="33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4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3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1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4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">
              <a:schemeClr val="bg2">
                <a:lumMod val="25000"/>
              </a:schemeClr>
            </a:gs>
            <a:gs pos="100000">
              <a:srgbClr val="A19EC2"/>
            </a:gs>
          </a:gsLst>
          <a:lin ang="120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ZoneTexte 9">
            <a:extLst>
              <a:ext uri="{FF2B5EF4-FFF2-40B4-BE49-F238E27FC236}">
                <a16:creationId xmlns:a16="http://schemas.microsoft.com/office/drawing/2014/main" id="{22B38B00-E70C-43B1-B4A0-C3C38F294694}"/>
              </a:ext>
            </a:extLst>
          </p:cNvPr>
          <p:cNvSpPr txBox="1"/>
          <p:nvPr/>
        </p:nvSpPr>
        <p:spPr>
          <a:xfrm>
            <a:off x="8824478" y="2455648"/>
            <a:ext cx="495289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b="1" dirty="0">
                <a:solidFill>
                  <a:schemeClr val="bg1">
                    <a:lumMod val="95000"/>
                  </a:schemeClr>
                </a:solidFill>
                <a:latin typeface="Roboto" pitchFamily="2" charset="0"/>
                <a:ea typeface="Roboto" pitchFamily="2" charset="0"/>
              </a:rPr>
              <a:t>LIGHT MODE</a:t>
            </a:r>
          </a:p>
          <a:p>
            <a:endParaRPr lang="fr-FR" sz="2400" b="1" dirty="0">
              <a:solidFill>
                <a:schemeClr val="bg1">
                  <a:lumMod val="95000"/>
                </a:schemeClr>
              </a:solidFill>
              <a:latin typeface="Roboto" pitchFamily="2" charset="0"/>
              <a:ea typeface="Roboto" pitchFamily="2" charset="0"/>
            </a:endParaRPr>
          </a:p>
          <a:p>
            <a:endParaRPr lang="fr-FR" sz="2400" b="1" dirty="0">
              <a:solidFill>
                <a:schemeClr val="bg1">
                  <a:lumMod val="95000"/>
                </a:schemeClr>
              </a:solidFill>
              <a:latin typeface="Roboto" pitchFamily="2" charset="0"/>
              <a:ea typeface="Roboto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400" b="1" dirty="0">
              <a:solidFill>
                <a:schemeClr val="bg1">
                  <a:lumMod val="95000"/>
                </a:schemeClr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12" name="Accolades 11">
            <a:extLst>
              <a:ext uri="{FF2B5EF4-FFF2-40B4-BE49-F238E27FC236}">
                <a16:creationId xmlns:a16="http://schemas.microsoft.com/office/drawing/2014/main" id="{BF04B5BB-B162-4DB5-84D3-2E174FE12C98}"/>
              </a:ext>
            </a:extLst>
          </p:cNvPr>
          <p:cNvSpPr/>
          <p:nvPr/>
        </p:nvSpPr>
        <p:spPr>
          <a:xfrm>
            <a:off x="8634273" y="2435770"/>
            <a:ext cx="2409463" cy="516835"/>
          </a:xfrm>
          <a:prstGeom prst="bracePair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55995101-B320-40AF-8C69-DFB30C6637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318" y="0"/>
            <a:ext cx="3817678" cy="6858000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27D8D028-9F91-4636-A7F1-97A5A4663D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7161" y="0"/>
            <a:ext cx="38176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134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42000">
              <a:srgbClr val="1C0F47"/>
            </a:gs>
            <a:gs pos="100000">
              <a:srgbClr val="5C588C"/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que 4">
            <a:extLst>
              <a:ext uri="{FF2B5EF4-FFF2-40B4-BE49-F238E27FC236}">
                <a16:creationId xmlns:a16="http://schemas.microsoft.com/office/drawing/2014/main" id="{D977CAAB-7F2C-41B6-8F1F-0525A44925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" y="-169440"/>
            <a:ext cx="8198680" cy="7027440"/>
          </a:xfrm>
          <a:prstGeom prst="rect">
            <a:avLst/>
          </a:prstGeom>
        </p:spPr>
      </p:pic>
      <p:pic>
        <p:nvPicPr>
          <p:cNvPr id="7" name="Graphique 6">
            <a:extLst>
              <a:ext uri="{FF2B5EF4-FFF2-40B4-BE49-F238E27FC236}">
                <a16:creationId xmlns:a16="http://schemas.microsoft.com/office/drawing/2014/main" id="{5C34E0AC-D183-4051-8058-F56DDD3639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932250" y="-505851"/>
            <a:ext cx="2589189" cy="2563553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FEF80B23-5335-4A51-9B06-B4E3FEF0F6FE}"/>
              </a:ext>
            </a:extLst>
          </p:cNvPr>
          <p:cNvSpPr txBox="1"/>
          <p:nvPr/>
        </p:nvSpPr>
        <p:spPr>
          <a:xfrm>
            <a:off x="7785201" y="2057702"/>
            <a:ext cx="4883285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5400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Merci pour votre écoute</a:t>
            </a:r>
          </a:p>
          <a:p>
            <a:r>
              <a:rPr lang="fr-FR" sz="8800" dirty="0">
                <a:solidFill>
                  <a:srgbClr val="A19EC2"/>
                </a:solidFill>
              </a:rPr>
              <a:t>░░</a:t>
            </a:r>
          </a:p>
          <a:p>
            <a:r>
              <a:rPr lang="fr-FR" sz="7200" dirty="0">
                <a:solidFill>
                  <a:schemeClr val="bg1">
                    <a:lumMod val="95000"/>
                  </a:schemeClr>
                </a:solidFill>
              </a:rPr>
              <a:t>        </a:t>
            </a:r>
            <a:r>
              <a:rPr lang="fr-FR" sz="7200" dirty="0">
                <a:solidFill>
                  <a:srgbClr val="920061"/>
                </a:solidFill>
              </a:rPr>
              <a:t>░</a:t>
            </a:r>
            <a:endParaRPr lang="fr-FR" sz="7200" dirty="0">
              <a:solidFill>
                <a:srgbClr val="920061"/>
              </a:solidFill>
              <a:latin typeface="Roboto" pitchFamily="2" charset="0"/>
              <a:ea typeface="Robot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2747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382</TotalTime>
  <Words>688</Words>
  <Application>Microsoft Office PowerPoint</Application>
  <PresentationFormat>Grand écran</PresentationFormat>
  <Paragraphs>105</Paragraphs>
  <Slides>9</Slides>
  <Notes>8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Roboto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Acs</dc:creator>
  <cp:lastModifiedBy>Acs</cp:lastModifiedBy>
  <cp:revision>73</cp:revision>
  <dcterms:created xsi:type="dcterms:W3CDTF">2021-09-09T17:40:57Z</dcterms:created>
  <dcterms:modified xsi:type="dcterms:W3CDTF">2021-09-12T18:51:53Z</dcterms:modified>
</cp:coreProperties>
</file>